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9" r:id="rId4"/>
    <p:sldId id="267" r:id="rId5"/>
    <p:sldId id="268" r:id="rId6"/>
    <p:sldId id="263" r:id="rId7"/>
    <p:sldId id="264" r:id="rId8"/>
    <p:sldId id="269" r:id="rId9"/>
    <p:sldId id="270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1C1F"/>
    <a:srgbClr val="EDECF1"/>
    <a:srgbClr val="D4A017"/>
    <a:srgbClr val="2E2E2E"/>
    <a:srgbClr val="6B8E23"/>
    <a:srgbClr val="4A6FA5"/>
    <a:srgbClr val="C62828"/>
    <a:srgbClr val="7A1618"/>
    <a:srgbClr val="9A0000"/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185" autoAdjust="0"/>
  </p:normalViewPr>
  <p:slideViewPr>
    <p:cSldViewPr snapToGrid="0">
      <p:cViewPr>
        <p:scale>
          <a:sx n="130" d="100"/>
          <a:sy n="130" d="100"/>
        </p:scale>
        <p:origin x="142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C3D37-EAB7-42F9-8FE0-6D98B071DB1C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02DC1-C812-4141-AE2F-FF92F406CB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031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02DC1-C812-4141-AE2F-FF92F406CB3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235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02DC1-C812-4141-AE2F-FF92F406CB3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653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02DC1-C812-4141-AE2F-FF92F406CB3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56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DDB7C-6EB8-4BAA-DEBD-E58B58622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DA1CF4-E364-BCD4-6711-2FFC51EAB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7B31B-58E5-F862-F1E9-A567B22C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3A4AAE-E6BE-75B4-B518-2A5534D6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513026-FA32-7CAE-9929-FED25FE7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722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E439C-F2CE-A26E-FDD4-802B1DEB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9F79DD-23C0-48F9-8AF6-41C6FCE8B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A96A71-208F-D0AC-3D20-1028EC3B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4B3155-CA20-82E3-F081-0D081EAF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7F5059-FB12-8AD1-C356-99D18975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3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FCC703-85E5-9641-FF96-B31474CF8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ADE892-B095-41BB-D0DE-A2D543B57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93ECB4-4D20-1ED6-169A-5B8A46BB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E15C27-705F-B2C2-AE86-8CA5FA97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6A18F2-1B78-3C2E-95C2-4DFB8FC2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12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70DFB-ECAA-CEFE-EF81-96C94A1A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DD9534-45C5-D92D-BE1D-F11CAC8CE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544FEB-12E2-02A1-CF0E-63D785C5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95AFC-5E37-F2D8-C089-C0F93041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84F4A-4CFB-EB60-48AD-99A8777E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53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DEA9-9B0B-8F35-B765-2ACDFB84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50F5A4-1B36-FEBB-40F4-7E460EE9D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E4F6B1-2822-9FDD-CD48-7E4C4063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9F7421-961B-D465-5262-4494BA27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9A03F9-BDD4-EFC0-BE48-E295DD82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49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4514B-C555-59D8-7D13-999854D9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C83E6-D786-B93A-BCCE-C58543B56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7E3CF8-B242-92CB-AED4-0769A59CC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A5CDBD-A918-1F9B-B7F4-D07A737F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B7DD0F-0E1B-BFCC-ADEA-4DB138CD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F6E7B-0EBE-BC2C-B8D5-64E269E6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06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66E9E-CDCA-2A8B-BB9D-56709302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C37E1C-612B-50C4-2FDA-DEE5BDEEC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7D2489-5D9E-EE8F-54D8-FA3AF77BE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26ED3F-6DBC-C6B8-7256-5B2406805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D9C282-B2BE-A259-0FA5-F9427DA67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9BFBDB-0DA4-3239-2E66-F939FFB8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2903070-0C75-CE1B-FE8A-FA1CA44A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CEC5EC-C1A3-845E-0ACB-272DEAC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78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EE3E0-5645-19FB-5A08-C46B898E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7812BC1-5B99-BEE0-EA7C-CFEDAE18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D0A8C7-5D37-A85E-4004-5CF4658F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6D1BED-1C43-E7CF-391B-E33AD84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22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A423CA1-A2FC-F448-CC95-11D835C6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54D32C-5FB4-3105-B78E-2B454718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3923-D579-E62C-261D-A72FA0EA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51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5B65C-22C8-3206-C9A0-3CE7AB7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041F9-C953-56F2-FCD0-612415A6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901CCD-147D-7CF1-3EBF-63592A2AB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2FCC12-437B-4226-445C-95A46988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D0B433-9388-DE26-0B28-F592AB0A7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0CA37B-1D49-168C-A1AF-BDF7D210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7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58469-A78D-FE50-B517-E5985D72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9B12AB-FA76-5775-B7EF-CBCC47856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92AF48-2D56-C072-777E-7AB9EA227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C3AFF2-2014-D4D1-9ADB-9D5F8A49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CF4169-0DB5-DAF1-A7DD-00027DB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BD02B1-A83B-5DD3-C127-7BAED092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304D2C-EF91-E98E-75E6-375E086D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917048-8682-9876-0D05-71331D216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E0ED6C-98BA-9B34-494F-759C754E6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47465-5FE0-52CC-EE6A-FBEF9D721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B47288-2A9C-2256-2634-CD3D18A22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680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CD085-E614-4C21-263A-B5CD1DF5A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ED881C-F132-0E26-85D4-11C5BF3FF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6C0E20-E80C-48D3-B945-B3DC3CDD2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7F70DE8-6ED0-16C7-1A0A-0EFC986F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70" y="2866047"/>
            <a:ext cx="3355393" cy="1287832"/>
          </a:xfrm>
          <a:prstGeom prst="rect">
            <a:avLst/>
          </a:prstGeom>
        </p:spPr>
      </p:pic>
      <p:pic>
        <p:nvPicPr>
          <p:cNvPr id="11" name="Imagen 10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9BE87F0-BF0B-872F-96D9-6EACBB009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70" y="4632326"/>
            <a:ext cx="2065041" cy="1549764"/>
          </a:xfrm>
          <a:prstGeom prst="rect">
            <a:avLst/>
          </a:prstGeom>
        </p:spPr>
      </p:pic>
      <p:pic>
        <p:nvPicPr>
          <p:cNvPr id="13" name="Imagen 12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E1B88F6E-9DDC-3187-235B-CBB7F7B38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157" y="4632326"/>
            <a:ext cx="2255768" cy="15497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446CF59-830A-00E1-5F1C-174DFBA910A0}"/>
              </a:ext>
            </a:extLst>
          </p:cNvPr>
          <p:cNvSpPr txBox="1"/>
          <p:nvPr/>
        </p:nvSpPr>
        <p:spPr>
          <a:xfrm>
            <a:off x="5112481" y="5472747"/>
            <a:ext cx="3928279" cy="120032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9B1C1F"/>
                </a:solidFill>
              </a:rPr>
              <a:t>Autores: </a:t>
            </a:r>
          </a:p>
          <a:p>
            <a:r>
              <a:rPr lang="es-ES" dirty="0">
                <a:solidFill>
                  <a:srgbClr val="9B1C1F"/>
                </a:solidFill>
              </a:rPr>
              <a:t>César Sánchez Parra</a:t>
            </a:r>
          </a:p>
          <a:p>
            <a:r>
              <a:rPr lang="es-ES" dirty="0">
                <a:solidFill>
                  <a:srgbClr val="9B1C1F"/>
                </a:solidFill>
              </a:rPr>
              <a:t>Lucia Fuentes González</a:t>
            </a:r>
          </a:p>
          <a:p>
            <a:r>
              <a:rPr lang="es-ES" dirty="0">
                <a:solidFill>
                  <a:srgbClr val="9B1C1F"/>
                </a:solidFill>
              </a:rPr>
              <a:t>Adrián Quindimil Rengel </a:t>
            </a:r>
          </a:p>
        </p:txBody>
      </p:sp>
    </p:spTree>
    <p:extLst>
      <p:ext uri="{BB962C8B-B14F-4D97-AF65-F5344CB8AC3E}">
        <p14:creationId xmlns:p14="http://schemas.microsoft.com/office/powerpoint/2010/main" val="30548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00F76-ED6E-E0EC-15B3-0D738D33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C8CBCF-B308-51DF-BB57-3034EFFD879B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BB6FF42-ABDC-7A68-EA0D-65B2AA1CF585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CEB7C29-8E94-5356-45EC-51FA34230504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y objetivos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04DC54D-0215-9F59-3B3B-2943F894633F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3693A82C-766E-5649-590B-AF13423B0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62825FD-97A6-C9D1-E7B9-FB86C5F6A81A}"/>
              </a:ext>
            </a:extLst>
          </p:cNvPr>
          <p:cNvSpPr txBox="1"/>
          <p:nvPr/>
        </p:nvSpPr>
        <p:spPr>
          <a:xfrm>
            <a:off x="6343761" y="1154129"/>
            <a:ext cx="5654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Objetivo general: </a:t>
            </a:r>
            <a:r>
              <a:rPr lang="es-ES" dirty="0"/>
              <a:t>Identificar los factores clave que influyen en la siniestralidad y gravedad de los accidentes intraurbanos de la Ciudad de Madrid.</a:t>
            </a:r>
          </a:p>
        </p:txBody>
      </p:sp>
      <p:pic>
        <p:nvPicPr>
          <p:cNvPr id="25" name="Imagen 24" descr="Icono&#10;&#10;El contenido generado por IA puede ser incorrecto.">
            <a:extLst>
              <a:ext uri="{FF2B5EF4-FFF2-40B4-BE49-F238E27FC236}">
                <a16:creationId xmlns:a16="http://schemas.microsoft.com/office/drawing/2014/main" id="{82D18595-F16B-E2EB-9F82-18DB5AF28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78" y="2405835"/>
            <a:ext cx="720000" cy="59720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A7DF06D3-2BEE-E879-9E04-B995C3C391A5}"/>
              </a:ext>
            </a:extLst>
          </p:cNvPr>
          <p:cNvSpPr txBox="1"/>
          <p:nvPr/>
        </p:nvSpPr>
        <p:spPr>
          <a:xfrm>
            <a:off x="7327511" y="2502957"/>
            <a:ext cx="2705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0070C0"/>
                </a:solidFill>
              </a:rPr>
              <a:t>Objetivos específicos</a:t>
            </a:r>
            <a:r>
              <a:rPr lang="es-ES" b="1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AF8475F-B90A-421A-D4B6-7B60431ED289}"/>
              </a:ext>
            </a:extLst>
          </p:cNvPr>
          <p:cNvSpPr txBox="1"/>
          <p:nvPr/>
        </p:nvSpPr>
        <p:spPr>
          <a:xfrm>
            <a:off x="6721232" y="3210674"/>
            <a:ext cx="52993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Analizar la accidentalidad y su gravedad </a:t>
            </a:r>
            <a:r>
              <a:rPr lang="es-ES" dirty="0"/>
              <a:t>según varios factores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Identificar patrones </a:t>
            </a:r>
            <a:r>
              <a:rPr lang="es-ES" dirty="0"/>
              <a:t>y relaciones entre variables mediante análisis bivariante y multivariante.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Extraer conclusiones </a:t>
            </a:r>
            <a:r>
              <a:rPr lang="es-ES" dirty="0"/>
              <a:t>y recomendaciones de prevención.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BF0991-FC50-C2E0-C86A-04544EE94065}"/>
              </a:ext>
            </a:extLst>
          </p:cNvPr>
          <p:cNvSpPr txBox="1"/>
          <p:nvPr/>
        </p:nvSpPr>
        <p:spPr>
          <a:xfrm>
            <a:off x="507473" y="1154129"/>
            <a:ext cx="56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Contexto accidentalidad en Madrid  </a:t>
            </a:r>
            <a:r>
              <a:rPr lang="es-ES" dirty="0"/>
              <a:t>(2020-2024):</a:t>
            </a:r>
          </a:p>
        </p:txBody>
      </p:sp>
      <p:pic>
        <p:nvPicPr>
          <p:cNvPr id="36" name="Imagen 3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F9C1E21-5988-C164-0531-088B05983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8" y="1763077"/>
            <a:ext cx="4811831" cy="2340000"/>
          </a:xfrm>
          <a:prstGeom prst="rect">
            <a:avLst/>
          </a:prstGeom>
        </p:spPr>
      </p:pic>
      <p:pic>
        <p:nvPicPr>
          <p:cNvPr id="38" name="Imagen 3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E3F4191-F51E-CF3A-E925-D1AEFBA6E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8" y="4196203"/>
            <a:ext cx="4811833" cy="2340000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AD1BEA34-E9E3-A583-AC59-249E1EF8271F}"/>
              </a:ext>
            </a:extLst>
          </p:cNvPr>
          <p:cNvSpPr txBox="1"/>
          <p:nvPr/>
        </p:nvSpPr>
        <p:spPr>
          <a:xfrm>
            <a:off x="1447230" y="207872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COVID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105C2658-2815-A9D2-2A61-F230A345A4F5}"/>
              </a:ext>
            </a:extLst>
          </p:cNvPr>
          <p:cNvCxnSpPr>
            <a:cxnSpLocks/>
          </p:cNvCxnSpPr>
          <p:nvPr/>
        </p:nvCxnSpPr>
        <p:spPr>
          <a:xfrm>
            <a:off x="2943225" y="2065078"/>
            <a:ext cx="0" cy="1525577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 descr="Texto&#10;&#10;El contenido generado por IA puede ser incorrecto.">
            <a:extLst>
              <a:ext uri="{FF2B5EF4-FFF2-40B4-BE49-F238E27FC236}">
                <a16:creationId xmlns:a16="http://schemas.microsoft.com/office/drawing/2014/main" id="{44F788AD-0512-4368-4830-6643D437211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9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adroTexto 29">
            <a:extLst>
              <a:ext uri="{FF2B5EF4-FFF2-40B4-BE49-F238E27FC236}">
                <a16:creationId xmlns:a16="http://schemas.microsoft.com/office/drawing/2014/main" id="{B7811E46-7C8B-84AC-F0BD-7CBAEC1E9CA5}"/>
              </a:ext>
            </a:extLst>
          </p:cNvPr>
          <p:cNvSpPr txBox="1"/>
          <p:nvPr/>
        </p:nvSpPr>
        <p:spPr>
          <a:xfrm>
            <a:off x="442145" y="1287066"/>
            <a:ext cx="3087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Limpieza de datos: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525699-3375-C927-80CE-18C1CCD59E0E}"/>
              </a:ext>
            </a:extLst>
          </p:cNvPr>
          <p:cNvSpPr txBox="1"/>
          <p:nvPr/>
        </p:nvSpPr>
        <p:spPr>
          <a:xfrm>
            <a:off x="315933" y="2044331"/>
            <a:ext cx="4513658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Eliminación </a:t>
            </a:r>
            <a:r>
              <a:rPr lang="es-ES" dirty="0">
                <a:solidFill>
                  <a:srgbClr val="002060"/>
                </a:solidFill>
              </a:rPr>
              <a:t>de</a:t>
            </a:r>
            <a:r>
              <a:rPr lang="es-ES" b="1" dirty="0">
                <a:solidFill>
                  <a:srgbClr val="002060"/>
                </a:solidFill>
              </a:rPr>
              <a:t> duplicados </a:t>
            </a:r>
            <a:r>
              <a:rPr lang="es-ES" dirty="0"/>
              <a:t>(</a:t>
            </a:r>
            <a:r>
              <a:rPr lang="es-ES" i="1" dirty="0" err="1"/>
              <a:t>Keep</a:t>
            </a:r>
            <a:r>
              <a:rPr lang="es-ES" i="1" dirty="0"/>
              <a:t> = “</a:t>
            </a:r>
            <a:r>
              <a:rPr lang="es-ES" i="1" dirty="0" err="1"/>
              <a:t>first</a:t>
            </a:r>
            <a:r>
              <a:rPr lang="es-ES" i="1" dirty="0"/>
              <a:t>”</a:t>
            </a:r>
            <a:r>
              <a:rPr lang="es-ES" dirty="0"/>
              <a:t>)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b="1" dirty="0">
                <a:solidFill>
                  <a:srgbClr val="002060"/>
                </a:solidFill>
              </a:rPr>
              <a:t>Unificación formato </a:t>
            </a:r>
            <a:r>
              <a:rPr lang="es-ES" dirty="0"/>
              <a:t>y sustitución de valores nulos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Modificación de variables categóricas: </a:t>
            </a:r>
            <a:br>
              <a:rPr lang="es-ES" dirty="0"/>
            </a:br>
            <a:r>
              <a:rPr lang="es-ES" dirty="0"/>
              <a:t>p ej.: lesividad </a:t>
            </a:r>
            <a:r>
              <a:rPr lang="es-ES" b="1" dirty="0">
                <a:solidFill>
                  <a:srgbClr val="002060"/>
                </a:solidFill>
              </a:rPr>
              <a:t>(simplificación)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Creación de </a:t>
            </a:r>
            <a:r>
              <a:rPr lang="es-ES" b="1" dirty="0">
                <a:solidFill>
                  <a:srgbClr val="002060"/>
                </a:solidFill>
              </a:rPr>
              <a:t>nuevas variables</a:t>
            </a:r>
            <a:r>
              <a:rPr lang="es-ES" dirty="0"/>
              <a:t>: </a:t>
            </a:r>
            <a:r>
              <a:rPr lang="es-ES" dirty="0" err="1"/>
              <a:t>fecha_hora</a:t>
            </a:r>
            <a:r>
              <a:rPr lang="es-ES" dirty="0"/>
              <a:t>, </a:t>
            </a:r>
            <a:r>
              <a:rPr lang="es-ES" dirty="0" err="1"/>
              <a:t>franja_horaria</a:t>
            </a:r>
            <a:r>
              <a:rPr lang="es-ES" dirty="0"/>
              <a:t> y </a:t>
            </a:r>
            <a:r>
              <a:rPr lang="es-ES" dirty="0" err="1"/>
              <a:t>grado_lesividad</a:t>
            </a:r>
            <a:endParaRPr lang="es-ES" dirty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b="1" dirty="0">
                <a:solidFill>
                  <a:srgbClr val="002060"/>
                </a:solidFill>
              </a:rPr>
              <a:t>Eliminación de columnas </a:t>
            </a:r>
            <a:r>
              <a:rPr lang="es-ES" dirty="0"/>
              <a:t>innecesarias; p. ej.: </a:t>
            </a:r>
            <a:r>
              <a:rPr lang="es-ES" dirty="0" err="1"/>
              <a:t>cod_distrito</a:t>
            </a:r>
            <a:r>
              <a:rPr lang="es-ES" dirty="0"/>
              <a:t> y </a:t>
            </a:r>
            <a:r>
              <a:rPr lang="es-ES" dirty="0" err="1"/>
              <a:t>cod_lesividad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A746F70-AC02-45F5-A836-FC58956DDF8B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E7ED5DC-CB52-8BF4-2F3B-7BDC49392099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9908A3A-EE23-FD22-B763-364C223BF3EE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Descripción, procesado y limpieza de datos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9FFEADF-5BFF-A833-027B-2CA80C26DEA0}"/>
              </a:ext>
            </a:extLst>
          </p:cNvPr>
          <p:cNvCxnSpPr>
            <a:cxnSpLocks/>
          </p:cNvCxnSpPr>
          <p:nvPr/>
        </p:nvCxnSpPr>
        <p:spPr>
          <a:xfrm>
            <a:off x="149723" y="6642828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001274-7694-9ACE-114F-2CD56AA8FA5A}"/>
              </a:ext>
            </a:extLst>
          </p:cNvPr>
          <p:cNvSpPr txBox="1"/>
          <p:nvPr/>
        </p:nvSpPr>
        <p:spPr>
          <a:xfrm>
            <a:off x="5043714" y="1287066"/>
            <a:ext cx="6717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Dimensiones: </a:t>
            </a:r>
            <a:r>
              <a:rPr lang="es-ES" dirty="0"/>
              <a:t>16 campos y &gt; 30000 registros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AAEC51B3-45D9-C764-30B7-C151036366DC}"/>
              </a:ext>
            </a:extLst>
          </p:cNvPr>
          <p:cNvGrpSpPr/>
          <p:nvPr/>
        </p:nvGrpSpPr>
        <p:grpSpPr>
          <a:xfrm>
            <a:off x="5320371" y="2053904"/>
            <a:ext cx="2863516" cy="1800000"/>
            <a:chOff x="962526" y="2053904"/>
            <a:chExt cx="2863516" cy="18000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6DB8939-F24A-F8F1-D528-04678104E474}"/>
                </a:ext>
              </a:extLst>
            </p:cNvPr>
            <p:cNvSpPr/>
            <p:nvPr/>
          </p:nvSpPr>
          <p:spPr>
            <a:xfrm>
              <a:off x="962526" y="2053904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4A6F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>
                <a:solidFill>
                  <a:srgbClr val="4A6FA5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B3DD3BEC-3508-FB76-8348-E6AA1F1714F3}"/>
                </a:ext>
              </a:extLst>
            </p:cNvPr>
            <p:cNvSpPr txBox="1"/>
            <p:nvPr/>
          </p:nvSpPr>
          <p:spPr>
            <a:xfrm>
              <a:off x="1038318" y="2196814"/>
              <a:ext cx="2563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🕒 </a:t>
              </a:r>
              <a:r>
                <a:rPr lang="es-ES" b="1" dirty="0">
                  <a:solidFill>
                    <a:srgbClr val="4A6FA5"/>
                  </a:solidFill>
                </a:rPr>
                <a:t>Variables temporales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A58499F-6A22-747E-44DE-5254CB50EAF0}"/>
                </a:ext>
              </a:extLst>
            </p:cNvPr>
            <p:cNvSpPr txBox="1"/>
            <p:nvPr/>
          </p:nvSpPr>
          <p:spPr>
            <a:xfrm>
              <a:off x="1251281" y="2667157"/>
              <a:ext cx="22395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Fecha: Mes, día, hora </a:t>
              </a:r>
            </a:p>
            <a:p>
              <a:r>
                <a:rPr lang="es-ES" dirty="0"/>
                <a:t>Franja horaria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C20D4CD-21C9-AC5C-A083-90BB8FE12C4A}"/>
              </a:ext>
            </a:extLst>
          </p:cNvPr>
          <p:cNvGrpSpPr/>
          <p:nvPr/>
        </p:nvGrpSpPr>
        <p:grpSpPr>
          <a:xfrm>
            <a:off x="8588950" y="2053904"/>
            <a:ext cx="2863516" cy="1800000"/>
            <a:chOff x="4231105" y="2053904"/>
            <a:chExt cx="2863516" cy="180000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3BAF3818-F596-6517-6032-458EFA79A179}"/>
                </a:ext>
              </a:extLst>
            </p:cNvPr>
            <p:cNvSpPr/>
            <p:nvPr/>
          </p:nvSpPr>
          <p:spPr>
            <a:xfrm>
              <a:off x="4231105" y="2053904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6B8E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D8940DA-7155-2031-84A4-59D418596BAE}"/>
                </a:ext>
              </a:extLst>
            </p:cNvPr>
            <p:cNvSpPr txBox="1"/>
            <p:nvPr/>
          </p:nvSpPr>
          <p:spPr>
            <a:xfrm>
              <a:off x="4371565" y="2196814"/>
              <a:ext cx="2556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🌍 </a:t>
              </a:r>
              <a:r>
                <a:rPr lang="es-ES" b="1" dirty="0">
                  <a:solidFill>
                    <a:srgbClr val="6B8E23"/>
                  </a:solidFill>
                </a:rPr>
                <a:t>Variables geográficas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33DF7F95-5923-9566-1AEC-429C6F8FAB18}"/>
                </a:ext>
              </a:extLst>
            </p:cNvPr>
            <p:cNvSpPr txBox="1"/>
            <p:nvPr/>
          </p:nvSpPr>
          <p:spPr>
            <a:xfrm>
              <a:off x="4531585" y="2649654"/>
              <a:ext cx="21320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Distrito (21 en total) </a:t>
              </a:r>
            </a:p>
            <a:p>
              <a:r>
                <a:rPr lang="es-ES" dirty="0"/>
                <a:t>Coordenadas x e y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759D312-3AEB-680D-A3BC-34AFBC5DAFA1}"/>
              </a:ext>
            </a:extLst>
          </p:cNvPr>
          <p:cNvGrpSpPr/>
          <p:nvPr/>
        </p:nvGrpSpPr>
        <p:grpSpPr>
          <a:xfrm>
            <a:off x="5296801" y="4375853"/>
            <a:ext cx="2887086" cy="1800000"/>
            <a:chOff x="927453" y="3972205"/>
            <a:chExt cx="2887086" cy="1800000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B049768B-A4EE-453C-D3F0-40B934332BD9}"/>
                </a:ext>
              </a:extLst>
            </p:cNvPr>
            <p:cNvSpPr/>
            <p:nvPr/>
          </p:nvSpPr>
          <p:spPr>
            <a:xfrm>
              <a:off x="951023" y="3972205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D4A0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D4EC407-17F1-923E-BD3C-076135F799E1}"/>
                </a:ext>
              </a:extLst>
            </p:cNvPr>
            <p:cNvSpPr txBox="1"/>
            <p:nvPr/>
          </p:nvSpPr>
          <p:spPr>
            <a:xfrm>
              <a:off x="927453" y="4107668"/>
              <a:ext cx="276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👥 </a:t>
              </a:r>
              <a:r>
                <a:rPr lang="es-ES" b="1" dirty="0">
                  <a:solidFill>
                    <a:srgbClr val="D4A017"/>
                  </a:solidFill>
                </a:rPr>
                <a:t>Variables demográficas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50B6A3BB-83BC-A158-673A-8FD6A099F15D}"/>
                </a:ext>
              </a:extLst>
            </p:cNvPr>
            <p:cNvSpPr txBox="1"/>
            <p:nvPr/>
          </p:nvSpPr>
          <p:spPr>
            <a:xfrm>
              <a:off x="1197808" y="4526160"/>
              <a:ext cx="15840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Rango de edad</a:t>
              </a:r>
            </a:p>
            <a:p>
              <a:r>
                <a:rPr lang="es-ES" dirty="0"/>
                <a:t>Tipo persona </a:t>
              </a:r>
            </a:p>
            <a:p>
              <a:r>
                <a:rPr lang="es-ES" dirty="0"/>
                <a:t>Sexo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8761A41-6507-7D30-74D8-282CFFE029AB}"/>
              </a:ext>
            </a:extLst>
          </p:cNvPr>
          <p:cNvGrpSpPr/>
          <p:nvPr/>
        </p:nvGrpSpPr>
        <p:grpSpPr>
          <a:xfrm>
            <a:off x="8588950" y="4375853"/>
            <a:ext cx="2863516" cy="1800000"/>
            <a:chOff x="4231105" y="3952367"/>
            <a:chExt cx="2863516" cy="1800000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FBDB0B1-345A-38F6-C1EE-D2A517419018}"/>
                </a:ext>
              </a:extLst>
            </p:cNvPr>
            <p:cNvSpPr txBox="1"/>
            <p:nvPr/>
          </p:nvSpPr>
          <p:spPr>
            <a:xfrm>
              <a:off x="4461893" y="4107668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⚙️ </a:t>
              </a:r>
              <a:r>
                <a:rPr lang="es-ES" b="1" dirty="0">
                  <a:solidFill>
                    <a:srgbClr val="2E2E2E"/>
                  </a:solidFill>
                </a:rPr>
                <a:t>Otros factores</a:t>
              </a: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9E349534-F534-8029-5F3C-9ABED773C910}"/>
                </a:ext>
              </a:extLst>
            </p:cNvPr>
            <p:cNvSpPr/>
            <p:nvPr/>
          </p:nvSpPr>
          <p:spPr>
            <a:xfrm>
              <a:off x="4231105" y="3952367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2E2E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5A693FA0-752D-DB30-F504-A429698A6724}"/>
                </a:ext>
              </a:extLst>
            </p:cNvPr>
            <p:cNvSpPr txBox="1"/>
            <p:nvPr/>
          </p:nvSpPr>
          <p:spPr>
            <a:xfrm>
              <a:off x="4604920" y="4482361"/>
              <a:ext cx="22281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Tipo de vehículo</a:t>
              </a:r>
            </a:p>
            <a:p>
              <a:r>
                <a:rPr lang="es-ES" dirty="0"/>
                <a:t>Tipo de accidente</a:t>
              </a:r>
            </a:p>
            <a:p>
              <a:r>
                <a:rPr lang="es-ES" dirty="0"/>
                <a:t>Estado meteorológico</a:t>
              </a:r>
            </a:p>
            <a:p>
              <a:r>
                <a:rPr lang="es-ES" dirty="0"/>
                <a:t>Consumo de alcohol</a:t>
              </a:r>
            </a:p>
          </p:txBody>
        </p:sp>
      </p:grp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E88B4DA6-73D0-7AB0-DC90-6B26D03DCF9F}"/>
              </a:ext>
            </a:extLst>
          </p:cNvPr>
          <p:cNvSpPr/>
          <p:nvPr/>
        </p:nvSpPr>
        <p:spPr>
          <a:xfrm>
            <a:off x="7682321" y="3409586"/>
            <a:ext cx="1440000" cy="1440000"/>
          </a:xfrm>
          <a:prstGeom prst="flowChartConnector">
            <a:avLst/>
          </a:prstGeom>
          <a:noFill/>
          <a:ln w="22225">
            <a:solidFill>
              <a:srgbClr val="9B1C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2000" b="1" dirty="0">
                <a:solidFill>
                  <a:srgbClr val="9B1C1F"/>
                </a:solidFill>
              </a:rPr>
              <a:t>Lesividad</a:t>
            </a:r>
          </a:p>
        </p:txBody>
      </p:sp>
      <p:pic>
        <p:nvPicPr>
          <p:cNvPr id="33" name="Imagen 32" descr="Icono&#10;&#10;El contenido generado por IA puede ser incorrecto.">
            <a:extLst>
              <a:ext uri="{FF2B5EF4-FFF2-40B4-BE49-F238E27FC236}">
                <a16:creationId xmlns:a16="http://schemas.microsoft.com/office/drawing/2014/main" id="{BFFC9500-F60B-0DB3-5F02-6D019497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34" name="Imagen 33" descr="Texto&#10;&#10;El contenido generado por IA puede ser incorrecto.">
            <a:extLst>
              <a:ext uri="{FF2B5EF4-FFF2-40B4-BE49-F238E27FC236}">
                <a16:creationId xmlns:a16="http://schemas.microsoft.com/office/drawing/2014/main" id="{8AF3FBCC-4BAB-8DCA-39EF-1690E488C9C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57776-AF71-9F27-BF3E-FF8C5917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95BB59A-EB2F-1AE1-3C8A-50720AE9205C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878A52-87F5-DBEB-F09B-0D61DF44E0C7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7D6CBCB-7060-3575-95C3-9FEFF8302F7F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4C5D6D6-43CA-A4EF-656C-BA2BF0B0EF54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164F2DB6-A6EE-61DF-0898-0CADE338E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194CE65-6D2D-200F-064E-93B5507E1F32}"/>
              </a:ext>
            </a:extLst>
          </p:cNvPr>
          <p:cNvSpPr txBox="1"/>
          <p:nvPr/>
        </p:nvSpPr>
        <p:spPr>
          <a:xfrm>
            <a:off x="8083279" y="1508874"/>
            <a:ext cx="378821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6B8E23"/>
                </a:solidFill>
              </a:rPr>
              <a:t>Top 5 distritos </a:t>
            </a:r>
            <a:r>
              <a:rPr lang="es-ES" dirty="0">
                <a:solidFill>
                  <a:srgbClr val="6B8E23"/>
                </a:solidFill>
              </a:rPr>
              <a:t>con más accidentes</a:t>
            </a:r>
            <a:r>
              <a:rPr lang="es-ES" dirty="0">
                <a:solidFill>
                  <a:srgbClr val="0070C0"/>
                </a:solidFill>
              </a:rPr>
              <a:t>:</a:t>
            </a:r>
            <a:endParaRPr lang="es-ES" b="1" dirty="0">
              <a:solidFill>
                <a:srgbClr val="0070C0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PUENTE DE VALLECAS (7.4%)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CHAMARTÍN (7.1%)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CARABANCHEL (7.0%)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SALAMANCA (6.7%) 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CENTRO (6.4%)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E0147DF-4715-3A20-9233-8DD3C64D9B1A}"/>
              </a:ext>
            </a:extLst>
          </p:cNvPr>
          <p:cNvSpPr txBox="1"/>
          <p:nvPr/>
        </p:nvSpPr>
        <p:spPr>
          <a:xfrm>
            <a:off x="819400" y="1020507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🕒 </a:t>
            </a:r>
            <a:r>
              <a:rPr lang="es-ES" sz="2000" b="1" dirty="0">
                <a:solidFill>
                  <a:srgbClr val="002060"/>
                </a:solidFill>
              </a:rPr>
              <a:t>Variables temporales</a:t>
            </a:r>
            <a:r>
              <a:rPr lang="es-ES" sz="2000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C820EF3-5645-AA79-EDDB-4A923ABE176D}"/>
              </a:ext>
            </a:extLst>
          </p:cNvPr>
          <p:cNvSpPr txBox="1"/>
          <p:nvPr/>
        </p:nvSpPr>
        <p:spPr>
          <a:xfrm>
            <a:off x="8083279" y="3930009"/>
            <a:ext cx="392992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6B8E23"/>
                </a:solidFill>
              </a:rPr>
              <a:t>Top 5 puntos negros </a:t>
            </a:r>
            <a:r>
              <a:rPr lang="es-ES" dirty="0">
                <a:solidFill>
                  <a:srgbClr val="6B8E23"/>
                </a:solidFill>
              </a:rPr>
              <a:t>(localizaciones):</a:t>
            </a:r>
            <a:endParaRPr lang="es-ES" b="1" dirty="0">
              <a:solidFill>
                <a:srgbClr val="6B8E23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A-2 (salida este)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A-42 (salida este)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A-42 (salida sur)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M-23 (salida 0)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Autovía M-23 / Fuente </a:t>
            </a:r>
            <a:r>
              <a:rPr lang="es-ES" dirty="0" err="1"/>
              <a:t>Carrantona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BE1F26-91A4-9794-C794-16A9560A59E4}"/>
              </a:ext>
            </a:extLst>
          </p:cNvPr>
          <p:cNvSpPr txBox="1"/>
          <p:nvPr/>
        </p:nvSpPr>
        <p:spPr>
          <a:xfrm>
            <a:off x="8033486" y="1020507"/>
            <a:ext cx="2898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002060"/>
                </a:solidFill>
              </a:rPr>
              <a:t>🌍 </a:t>
            </a:r>
            <a:r>
              <a:rPr lang="es-ES" sz="2000" b="1" dirty="0">
                <a:solidFill>
                  <a:schemeClr val="accent6">
                    <a:lumMod val="50000"/>
                  </a:schemeClr>
                </a:solidFill>
              </a:rPr>
              <a:t>Variables geográficas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C7E0467C-B321-3613-6EF6-CC294D473DF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6D3CD368-6EB8-0790-BBD9-779F5E11D61B}"/>
              </a:ext>
            </a:extLst>
          </p:cNvPr>
          <p:cNvGrpSpPr/>
          <p:nvPr/>
        </p:nvGrpSpPr>
        <p:grpSpPr>
          <a:xfrm>
            <a:off x="379496" y="1479232"/>
            <a:ext cx="6998815" cy="4858933"/>
            <a:chOff x="320504" y="1479232"/>
            <a:chExt cx="6998815" cy="485893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A0CBC3E-8611-34E9-07C5-22FC39517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504" y="1479232"/>
              <a:ext cx="6998815" cy="4858933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9A4FA1F1-76E5-8F66-1517-81ECF12BC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2980" r="48933"/>
            <a:stretch>
              <a:fillRect/>
            </a:stretch>
          </p:blipFill>
          <p:spPr>
            <a:xfrm>
              <a:off x="3745222" y="4053501"/>
              <a:ext cx="3574097" cy="2284663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99099DD9-8027-585B-5DF1-DDCBD4B8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0421" t="52980"/>
            <a:stretch>
              <a:fillRect/>
            </a:stretch>
          </p:blipFill>
          <p:spPr>
            <a:xfrm>
              <a:off x="449826" y="4053502"/>
              <a:ext cx="3469929" cy="2284663"/>
            </a:xfrm>
            <a:prstGeom prst="rect">
              <a:avLst/>
            </a:prstGeom>
          </p:spPr>
        </p:pic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076224A-15B4-8CEC-F0CD-5031D17D7283}"/>
              </a:ext>
            </a:extLst>
          </p:cNvPr>
          <p:cNvSpPr txBox="1"/>
          <p:nvPr/>
        </p:nvSpPr>
        <p:spPr>
          <a:xfrm>
            <a:off x="3255644" y="1620498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rgbClr val="9B1C1F"/>
                </a:solidFill>
              </a:rPr>
              <a:t>Otoño</a:t>
            </a:r>
          </a:p>
        </p:txBody>
      </p:sp>
    </p:spTree>
    <p:extLst>
      <p:ext uri="{BB962C8B-B14F-4D97-AF65-F5344CB8AC3E}">
        <p14:creationId xmlns:p14="http://schemas.microsoft.com/office/powerpoint/2010/main" val="369089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77F0D-EC68-0652-7FB7-0E9BE0220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5115F84-5412-AC84-329E-3BCC3E41250D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5AB064C-6C26-36B5-A049-32C3EF63253A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E6C0569-A799-A1E9-3F75-0AA1830F9DFC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226E076-26ED-8B0A-7131-A534916C11B2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8F9D1E-9ACB-F089-17D9-35233A37B4B0}"/>
              </a:ext>
            </a:extLst>
          </p:cNvPr>
          <p:cNvSpPr txBox="1"/>
          <p:nvPr/>
        </p:nvSpPr>
        <p:spPr>
          <a:xfrm>
            <a:off x="6771019" y="2616244"/>
            <a:ext cx="378456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Top 6 tipos </a:t>
            </a:r>
            <a:r>
              <a:rPr lang="es-ES" dirty="0">
                <a:solidFill>
                  <a:srgbClr val="2E2E2E"/>
                </a:solidFill>
              </a:rPr>
              <a:t>de accidentes: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Colisión </a:t>
            </a:r>
            <a:r>
              <a:rPr lang="es-ES" dirty="0" err="1">
                <a:solidFill>
                  <a:srgbClr val="2E2E2E"/>
                </a:solidFill>
              </a:rPr>
              <a:t>fronto</a:t>
            </a:r>
            <a:r>
              <a:rPr lang="es-ES" dirty="0">
                <a:solidFill>
                  <a:srgbClr val="2E2E2E"/>
                </a:solidFill>
              </a:rPr>
              <a:t>-lateral (24.3%)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Alcance (21.9%)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Colisión lateral (15.9%)</a:t>
            </a:r>
            <a:endParaRPr lang="es-ES" b="1" dirty="0">
              <a:solidFill>
                <a:srgbClr val="2E2E2E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Choque con obstáculo fijo (13.8%)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Caída (9.1%)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Atropello (6.4%)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9D9E21-8E5D-561D-AC7A-CE613706EE43}"/>
              </a:ext>
            </a:extLst>
          </p:cNvPr>
          <p:cNvSpPr txBox="1"/>
          <p:nvPr/>
        </p:nvSpPr>
        <p:spPr>
          <a:xfrm>
            <a:off x="6665850" y="1813251"/>
            <a:ext cx="407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Test de alcoholemia </a:t>
            </a:r>
            <a:r>
              <a:rPr lang="es-ES" dirty="0"/>
              <a:t>🍺</a:t>
            </a:r>
          </a:p>
          <a:p>
            <a:pPr marL="265113"/>
            <a:r>
              <a:rPr lang="es-ES" dirty="0">
                <a:solidFill>
                  <a:srgbClr val="9B1C1F"/>
                </a:solidFill>
              </a:rPr>
              <a:t>4%  de los conductores dieron positivo</a:t>
            </a:r>
          </a:p>
        </p:txBody>
      </p:sp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B37B877A-928D-3EE5-D9F8-868CAEDFF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11" name="Imagen 10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CC56B373-33F6-BDA8-49DB-984940D83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583749"/>
            <a:ext cx="5220000" cy="2539789"/>
          </a:xfrm>
          <a:prstGeom prst="rect">
            <a:avLst/>
          </a:prstGeom>
        </p:spPr>
      </p:pic>
      <p:pic>
        <p:nvPicPr>
          <p:cNvPr id="16" name="Imagen 15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4C7390B4-EC17-756E-C08C-BB8E7EF97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28"/>
          <a:stretch>
            <a:fillRect/>
          </a:stretch>
        </p:blipFill>
        <p:spPr>
          <a:xfrm>
            <a:off x="696000" y="4194569"/>
            <a:ext cx="5220000" cy="212106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35A3B22-689C-A6C3-95D2-7C0BC408F233}"/>
              </a:ext>
            </a:extLst>
          </p:cNvPr>
          <p:cNvSpPr txBox="1"/>
          <p:nvPr/>
        </p:nvSpPr>
        <p:spPr>
          <a:xfrm>
            <a:off x="831432" y="1020507"/>
            <a:ext cx="448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D4A017"/>
                </a:solidFill>
              </a:rPr>
              <a:t>👥</a:t>
            </a:r>
            <a:r>
              <a:rPr lang="es-ES" sz="2000" dirty="0"/>
              <a:t> </a:t>
            </a:r>
            <a:r>
              <a:rPr lang="es-ES" sz="2000" b="1" dirty="0">
                <a:solidFill>
                  <a:srgbClr val="D4A017"/>
                </a:solidFill>
              </a:rPr>
              <a:t>Variables demográficas (implicados)</a:t>
            </a:r>
            <a:r>
              <a:rPr lang="es-ES" sz="2000" dirty="0">
                <a:solidFill>
                  <a:srgbClr val="D4A017"/>
                </a:solidFill>
              </a:rPr>
              <a:t>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9A942F4-6EE9-2370-0580-B7B71B2CB627}"/>
              </a:ext>
            </a:extLst>
          </p:cNvPr>
          <p:cNvSpPr txBox="1"/>
          <p:nvPr/>
        </p:nvSpPr>
        <p:spPr>
          <a:xfrm>
            <a:off x="6771019" y="1249107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⚙️ </a:t>
            </a:r>
            <a:r>
              <a:rPr lang="es-ES" sz="2000" b="1" dirty="0">
                <a:solidFill>
                  <a:srgbClr val="2E2E2E"/>
                </a:solidFill>
              </a:rPr>
              <a:t>Otros factores</a:t>
            </a:r>
            <a:r>
              <a:rPr lang="es-ES" sz="2000" dirty="0">
                <a:solidFill>
                  <a:srgbClr val="2E2E2E"/>
                </a:solidFill>
              </a:rPr>
              <a:t>:</a:t>
            </a:r>
          </a:p>
        </p:txBody>
      </p:sp>
      <p:pic>
        <p:nvPicPr>
          <p:cNvPr id="20" name="Imagen 19" descr="Texto&#10;&#10;El contenido generado por IA puede ser incorrecto.">
            <a:extLst>
              <a:ext uri="{FF2B5EF4-FFF2-40B4-BE49-F238E27FC236}">
                <a16:creationId xmlns:a16="http://schemas.microsoft.com/office/drawing/2014/main" id="{4273F8E4-D98F-69BB-05A3-BCF26648C15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F21C792-723E-756C-676C-2F987D3C8EFC}"/>
              </a:ext>
            </a:extLst>
          </p:cNvPr>
          <p:cNvCxnSpPr/>
          <p:nvPr/>
        </p:nvCxnSpPr>
        <p:spPr>
          <a:xfrm>
            <a:off x="1127051" y="2126512"/>
            <a:ext cx="4710223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6B7EF31-A272-449B-D49D-61AFF40CECFA}"/>
              </a:ext>
            </a:extLst>
          </p:cNvPr>
          <p:cNvSpPr txBox="1"/>
          <p:nvPr/>
        </p:nvSpPr>
        <p:spPr>
          <a:xfrm>
            <a:off x="1190843" y="2169039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10%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CE4084-9A97-1CFD-8808-7FE8631A8F15}"/>
              </a:ext>
            </a:extLst>
          </p:cNvPr>
          <p:cNvSpPr txBox="1"/>
          <p:nvPr/>
        </p:nvSpPr>
        <p:spPr>
          <a:xfrm>
            <a:off x="3753867" y="1731837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9B1C1F"/>
                </a:solidFill>
              </a:rPr>
              <a:t>11.4%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325AF7-8E71-8B93-A220-1D27677EACCE}"/>
              </a:ext>
            </a:extLst>
          </p:cNvPr>
          <p:cNvSpPr txBox="1"/>
          <p:nvPr/>
        </p:nvSpPr>
        <p:spPr>
          <a:xfrm>
            <a:off x="6665850" y="5365851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Lesividad</a:t>
            </a:r>
            <a:r>
              <a:rPr lang="es-ES" dirty="0"/>
              <a:t> ⚠️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rgbClr val="D4A017"/>
                </a:solidFill>
              </a:rPr>
              <a:t>24% leves, </a:t>
            </a:r>
            <a:r>
              <a:rPr lang="es-ES" dirty="0">
                <a:solidFill>
                  <a:srgbClr val="9B1C1F"/>
                </a:solidFill>
              </a:rPr>
              <a:t>1% graves </a:t>
            </a:r>
            <a:r>
              <a:rPr lang="es-ES" dirty="0"/>
              <a:t>(resto: sin asistencia)</a:t>
            </a:r>
          </a:p>
        </p:txBody>
      </p:sp>
    </p:spTree>
    <p:extLst>
      <p:ext uri="{BB962C8B-B14F-4D97-AF65-F5344CB8AC3E}">
        <p14:creationId xmlns:p14="http://schemas.microsoft.com/office/powerpoint/2010/main" val="36029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E97F8-8072-FDDB-6D4A-717B7200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A8BD839-3884-B320-875A-5A9343DDE877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0FD435F-0D6F-58D9-3EF6-7C1DAFE58884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D2B262F4-FA32-E733-BC14-B1A7142F9172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bivariante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3A932F1-AE09-2DA7-CA21-D8E6E826FFAF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11EB10C-0A05-8D97-730E-658178DBF7AC}"/>
              </a:ext>
            </a:extLst>
          </p:cNvPr>
          <p:cNvSpPr txBox="1"/>
          <p:nvPr/>
        </p:nvSpPr>
        <p:spPr>
          <a:xfrm>
            <a:off x="613773" y="1402420"/>
            <a:ext cx="518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Variable grado de lesividad…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7D036F-C947-D903-CDBC-970EFF261570}"/>
              </a:ext>
            </a:extLst>
          </p:cNvPr>
          <p:cNvSpPr txBox="1"/>
          <p:nvPr/>
        </p:nvSpPr>
        <p:spPr>
          <a:xfrm>
            <a:off x="613773" y="1954826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 tipo de persona </a:t>
            </a:r>
            <a:r>
              <a:rPr lang="es-ES" dirty="0"/>
              <a:t>🚶‍♂️</a:t>
            </a:r>
            <a:endParaRPr lang="es-ES" b="1" dirty="0"/>
          </a:p>
          <a:p>
            <a:pPr marL="355600" indent="-355600"/>
            <a:r>
              <a:rPr lang="es-ES" dirty="0"/>
              <a:t>🔎 </a:t>
            </a:r>
            <a:r>
              <a:rPr lang="es-ES" sz="1600" dirty="0"/>
              <a:t>Los peatones presentan mayor proporción de lesiones graves que conductores y pasajeros.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94638D2-892E-FA22-29AB-E2322B528E32}"/>
              </a:ext>
            </a:extLst>
          </p:cNvPr>
          <p:cNvSpPr txBox="1"/>
          <p:nvPr/>
        </p:nvSpPr>
        <p:spPr>
          <a:xfrm>
            <a:off x="613774" y="4377213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tipo de accidente </a:t>
            </a:r>
            <a:r>
              <a:rPr lang="es-ES" dirty="0"/>
              <a:t>💥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atropellos concentran la mayoría de los casos más graves y fallecimientos.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019A64-A384-8242-A284-D31D400DA2CB}"/>
              </a:ext>
            </a:extLst>
          </p:cNvPr>
          <p:cNvSpPr txBox="1"/>
          <p:nvPr/>
        </p:nvSpPr>
        <p:spPr>
          <a:xfrm>
            <a:off x="613773" y="3195516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rango de edad </a:t>
            </a:r>
            <a:r>
              <a:rPr lang="es-ES" dirty="0"/>
              <a:t>👤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La gravedad aumenta con la edad, especialmente a partir de los 60 años.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3E38D40-E8C0-0E38-C824-BE0AA62A1917}"/>
              </a:ext>
            </a:extLst>
          </p:cNvPr>
          <p:cNvSpPr txBox="1"/>
          <p:nvPr/>
        </p:nvSpPr>
        <p:spPr>
          <a:xfrm>
            <a:off x="6611046" y="3998523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franja horaria </a:t>
            </a:r>
            <a:r>
              <a:rPr lang="es-ES" dirty="0"/>
              <a:t>🕒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</a:t>
            </a:r>
            <a:r>
              <a:rPr lang="es-ES" sz="1600" b="1" dirty="0"/>
              <a:t>positivos en alcohol</a:t>
            </a:r>
            <a:r>
              <a:rPr lang="es-ES" sz="1600" dirty="0"/>
              <a:t> se concentran mayoritariamente en </a:t>
            </a:r>
            <a:r>
              <a:rPr lang="es-ES" sz="1600" b="1" dirty="0"/>
              <a:t>noche y madrugada</a:t>
            </a:r>
            <a:r>
              <a:rPr lang="es-ES" sz="1600" dirty="0"/>
              <a:t>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C80782D-F113-6A69-572D-B89BEC8027B0}"/>
              </a:ext>
            </a:extLst>
          </p:cNvPr>
          <p:cNvSpPr txBox="1"/>
          <p:nvPr/>
        </p:nvSpPr>
        <p:spPr>
          <a:xfrm>
            <a:off x="6611046" y="5169977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rango de edad </a:t>
            </a:r>
            <a:r>
              <a:rPr lang="es-ES" dirty="0"/>
              <a:t>👤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El alcohol está más presente en conductores </a:t>
            </a:r>
            <a:r>
              <a:rPr lang="es-ES" sz="1600" b="1" dirty="0"/>
              <a:t>jóvenes-adultos (25–39 años)</a:t>
            </a:r>
            <a:r>
              <a:rPr lang="es-ES" sz="1600" dirty="0"/>
              <a:t> y disminuye con la edad.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CEB8BC7-DBD0-99B4-2DBB-D80440F2C6DE}"/>
              </a:ext>
            </a:extLst>
          </p:cNvPr>
          <p:cNvSpPr txBox="1"/>
          <p:nvPr/>
        </p:nvSpPr>
        <p:spPr>
          <a:xfrm>
            <a:off x="613773" y="941694"/>
            <a:ext cx="413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Cruces de variables categóricas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8BB40B7-7312-4DA8-565B-C0082B811CF4}"/>
              </a:ext>
            </a:extLst>
          </p:cNvPr>
          <p:cNvSpPr txBox="1"/>
          <p:nvPr/>
        </p:nvSpPr>
        <p:spPr>
          <a:xfrm>
            <a:off x="6664425" y="1402420"/>
            <a:ext cx="518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Variable test de alcoholemia…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B57C09-C00F-725B-0FEE-B7FE0FC4AC97}"/>
              </a:ext>
            </a:extLst>
          </p:cNvPr>
          <p:cNvSpPr txBox="1"/>
          <p:nvPr/>
        </p:nvSpPr>
        <p:spPr>
          <a:xfrm>
            <a:off x="6611046" y="1901838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grado de lesividad </a:t>
            </a:r>
            <a:r>
              <a:rPr lang="es-ES" dirty="0"/>
              <a:t>⚠️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b="1" dirty="0">
                <a:solidFill>
                  <a:srgbClr val="C00000"/>
                </a:solidFill>
              </a:rPr>
              <a:t>Sin relación estadísticamente significativa </a:t>
            </a:r>
            <a:endParaRPr lang="es-ES" sz="1600" b="1" dirty="0">
              <a:solidFill>
                <a:srgbClr val="C00000"/>
              </a:solidFill>
            </a:endParaRPr>
          </a:p>
        </p:txBody>
      </p:sp>
      <p:pic>
        <p:nvPicPr>
          <p:cNvPr id="31" name="Imagen 30" descr="Icono&#10;&#10;El contenido generado por IA puede ser incorrecto.">
            <a:extLst>
              <a:ext uri="{FF2B5EF4-FFF2-40B4-BE49-F238E27FC236}">
                <a16:creationId xmlns:a16="http://schemas.microsoft.com/office/drawing/2014/main" id="{FEF6DE07-126A-D824-E049-158224D4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32" name="Imagen 31" descr="Texto&#10;&#10;El contenido generado por IA puede ser incorrecto.">
            <a:extLst>
              <a:ext uri="{FF2B5EF4-FFF2-40B4-BE49-F238E27FC236}">
                <a16:creationId xmlns:a16="http://schemas.microsoft.com/office/drawing/2014/main" id="{4BA03941-263C-F883-B025-AFFB168066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DFF21C1-95C4-07B3-C44C-C245F82A9E04}"/>
              </a:ext>
            </a:extLst>
          </p:cNvPr>
          <p:cNvSpPr txBox="1"/>
          <p:nvPr/>
        </p:nvSpPr>
        <p:spPr>
          <a:xfrm>
            <a:off x="6611046" y="2827070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tipo de accidente</a:t>
            </a:r>
            <a:r>
              <a:rPr lang="es-ES" dirty="0"/>
              <a:t> 💥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b="1" dirty="0"/>
              <a:t>Los choques contra obstáculos fijos </a:t>
            </a:r>
            <a:r>
              <a:rPr lang="es-ES" sz="1600" dirty="0"/>
              <a:t>presentan la mayor proporción dentro de los </a:t>
            </a:r>
            <a:r>
              <a:rPr lang="es-ES" sz="1600" b="1" dirty="0"/>
              <a:t>positivos en alcohol.</a:t>
            </a:r>
          </a:p>
        </p:txBody>
      </p:sp>
    </p:spTree>
    <p:extLst>
      <p:ext uri="{BB962C8B-B14F-4D97-AF65-F5344CB8AC3E}">
        <p14:creationId xmlns:p14="http://schemas.microsoft.com/office/powerpoint/2010/main" val="240097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E9F03-EAEC-4425-402C-BD8A0ED9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5CFF0F-95D2-12BF-E45D-BB2C4B989D7E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186F0C1-1795-772E-FB22-190304AEB399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CCF19739-51D2-2D35-EFA8-28CF27F1A6CB}"/>
              </a:ext>
            </a:extLst>
          </p:cNvPr>
          <p:cNvSpPr txBox="1"/>
          <p:nvPr/>
        </p:nvSpPr>
        <p:spPr>
          <a:xfrm>
            <a:off x="234462" y="183168"/>
            <a:ext cx="515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multivariante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6DD7E87-56CA-43CF-9F48-384F10FBAC96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CD89C33-21C2-6427-8466-C31F5DDEA216}"/>
              </a:ext>
            </a:extLst>
          </p:cNvPr>
          <p:cNvSpPr txBox="1"/>
          <p:nvPr/>
        </p:nvSpPr>
        <p:spPr>
          <a:xfrm>
            <a:off x="287736" y="1011168"/>
            <a:ext cx="667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Mapa </a:t>
            </a:r>
            <a:r>
              <a:rPr lang="es-ES" sz="2000" dirty="0">
                <a:solidFill>
                  <a:srgbClr val="002060"/>
                </a:solidFill>
              </a:rPr>
              <a:t>de accidentes por distrito</a:t>
            </a:r>
          </a:p>
        </p:txBody>
      </p: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5B33833B-774B-0ED9-B82E-A0572AE4D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7C82185-1D87-8704-D9E1-F43734D04264}"/>
              </a:ext>
            </a:extLst>
          </p:cNvPr>
          <p:cNvGrpSpPr>
            <a:grpSpLocks noChangeAspect="1"/>
          </p:cNvGrpSpPr>
          <p:nvPr/>
        </p:nvGrpSpPr>
        <p:grpSpPr>
          <a:xfrm>
            <a:off x="234461" y="1415250"/>
            <a:ext cx="5686466" cy="5052033"/>
            <a:chOff x="1263650" y="2308114"/>
            <a:chExt cx="3861803" cy="3430947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4C501B0-5D85-EFFE-8011-55B6202F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4" t="22928" r="13608" b="8744"/>
            <a:stretch>
              <a:fillRect/>
            </a:stretch>
          </p:blipFill>
          <p:spPr>
            <a:xfrm>
              <a:off x="1301750" y="2362202"/>
              <a:ext cx="3823703" cy="3376859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8E3C26D-752E-5756-8C53-24A4BA21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4" r="79812" b="63540"/>
            <a:stretch>
              <a:fillRect/>
            </a:stretch>
          </p:blipFill>
          <p:spPr>
            <a:xfrm>
              <a:off x="1263650" y="2308114"/>
              <a:ext cx="996700" cy="1732545"/>
            </a:xfrm>
            <a:prstGeom prst="rect">
              <a:avLst/>
            </a:prstGeom>
          </p:spPr>
        </p:pic>
      </p:grp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5DF8CE8B-6D52-62C7-EDA8-FDA56C735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41985"/>
              </p:ext>
            </p:extLst>
          </p:nvPr>
        </p:nvGraphicFramePr>
        <p:xfrm>
          <a:off x="6680151" y="1667058"/>
          <a:ext cx="2896986" cy="225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8493">
                  <a:extLst>
                    <a:ext uri="{9D8B030D-6E8A-4147-A177-3AD203B41FA5}">
                      <a16:colId xmlns:a16="http://schemas.microsoft.com/office/drawing/2014/main" val="1678252021"/>
                    </a:ext>
                  </a:extLst>
                </a:gridCol>
                <a:gridCol w="1448493">
                  <a:extLst>
                    <a:ext uri="{9D8B030D-6E8A-4147-A177-3AD203B41FA5}">
                      <a16:colId xmlns:a16="http://schemas.microsoft.com/office/drawing/2014/main" val="2593661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Distrito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Densidad </a:t>
                      </a:r>
                      <a:br>
                        <a:rPr lang="es-ES" sz="1600" b="1" dirty="0">
                          <a:solidFill>
                            <a:srgbClr val="002060"/>
                          </a:solidFill>
                        </a:rPr>
                      </a:br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es-ES" sz="1600" b="1" dirty="0" err="1">
                          <a:solidFill>
                            <a:srgbClr val="002060"/>
                          </a:solidFill>
                        </a:rPr>
                        <a:t>acc</a:t>
                      </a:r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./ km</a:t>
                      </a:r>
                      <a:r>
                        <a:rPr lang="es-ES" sz="1600" b="1" baseline="30000" dirty="0">
                          <a:solidFill>
                            <a:srgbClr val="002060"/>
                          </a:solidFill>
                        </a:rPr>
                        <a:t>2</a:t>
                      </a:r>
                      <a:r>
                        <a:rPr lang="es-ES" sz="1600" b="1" baseline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925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SALAMANCA</a:t>
                      </a:r>
                    </a:p>
                  </a:txBody>
                  <a:tcP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259</a:t>
                      </a:r>
                    </a:p>
                  </a:txBody>
                  <a:tcP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163900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CENTRO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250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CHAMARTÍN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447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CHAMBERÍ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5194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TETUAN</a:t>
                      </a:r>
                    </a:p>
                  </a:txBody>
                  <a:tcPr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188</a:t>
                      </a:r>
                    </a:p>
                  </a:txBody>
                  <a:tcPr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001478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3C5659F4-3E93-38E6-9B52-50387419B079}"/>
              </a:ext>
            </a:extLst>
          </p:cNvPr>
          <p:cNvSpPr txBox="1"/>
          <p:nvPr/>
        </p:nvSpPr>
        <p:spPr>
          <a:xfrm>
            <a:off x="6161561" y="1047474"/>
            <a:ext cx="531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2060"/>
                </a:solidFill>
              </a:rPr>
              <a:t>Concentración de accidentes por distrito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F2B92D-90DF-7691-01FE-EE89E5FAFAEF}"/>
              </a:ext>
            </a:extLst>
          </p:cNvPr>
          <p:cNvSpPr txBox="1"/>
          <p:nvPr/>
        </p:nvSpPr>
        <p:spPr>
          <a:xfrm>
            <a:off x="6161561" y="4425463"/>
            <a:ext cx="36790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>
                <a:solidFill>
                  <a:srgbClr val="002060"/>
                </a:solidFill>
              </a:rPr>
              <a:t>Distritos con actuación prioritaria: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Alta actividad urbana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intenso flujo peatonal y vehicular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Elevada densidad poblacional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8327A4-4D0A-B441-6C3E-BEE3CC6F3D07}"/>
              </a:ext>
            </a:extLst>
          </p:cNvPr>
          <p:cNvSpPr txBox="1"/>
          <p:nvPr/>
        </p:nvSpPr>
        <p:spPr>
          <a:xfrm>
            <a:off x="1760620" y="1594446"/>
            <a:ext cx="344905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rgbClr val="C00000"/>
                </a:solidFill>
              </a:rPr>
              <a:t>Scatter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r>
              <a:rPr lang="es-ES" b="1" dirty="0" err="1">
                <a:solidFill>
                  <a:srgbClr val="C00000"/>
                </a:solidFill>
              </a:rPr>
              <a:t>plot</a:t>
            </a:r>
            <a:r>
              <a:rPr lang="es-ES" b="1" dirty="0">
                <a:solidFill>
                  <a:srgbClr val="C00000"/>
                </a:solidFill>
              </a:rPr>
              <a:t>: coordenadas x vs y</a:t>
            </a:r>
          </a:p>
        </p:txBody>
      </p:sp>
      <p:pic>
        <p:nvPicPr>
          <p:cNvPr id="20" name="Imagen 19" descr="Texto&#10;&#10;El contenido generado por IA puede ser incorrecto.">
            <a:extLst>
              <a:ext uri="{FF2B5EF4-FFF2-40B4-BE49-F238E27FC236}">
                <a16:creationId xmlns:a16="http://schemas.microsoft.com/office/drawing/2014/main" id="{FCAE6F17-6AEB-8DF7-59DE-76E2BB0851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DBD859-666E-C703-AF73-B6CCBBE6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397FF16-E8D6-099C-D81F-CC7EE1A9E65F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44C7DCC-EA58-726F-74AE-7308EE8A9F65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0115465-C456-FD53-928C-D2C8CF5E74F2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multivariante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3386BCB-76B2-2A5C-609E-C16B8FBB5DAE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439A616F-AB10-E473-1B6F-10E4D282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316D65AA-5FEB-B72C-897F-3F4DA7A9CAB6}"/>
              </a:ext>
            </a:extLst>
          </p:cNvPr>
          <p:cNvGrpSpPr/>
          <p:nvPr/>
        </p:nvGrpSpPr>
        <p:grpSpPr>
          <a:xfrm>
            <a:off x="544605" y="1819673"/>
            <a:ext cx="5400000" cy="1784754"/>
            <a:chOff x="604587" y="1144109"/>
            <a:chExt cx="6093994" cy="129763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49488A7-04A7-D015-4A81-8785B82C6A25}"/>
                </a:ext>
              </a:extLst>
            </p:cNvPr>
            <p:cNvSpPr txBox="1"/>
            <p:nvPr/>
          </p:nvSpPr>
          <p:spPr>
            <a:xfrm>
              <a:off x="604587" y="1144109"/>
              <a:ext cx="6093994" cy="78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s-ES" sz="2000" b="1" dirty="0">
                  <a:solidFill>
                    <a:srgbClr val="0070C0"/>
                  </a:solidFill>
                </a:rPr>
                <a:t>Lesividad</a:t>
              </a:r>
              <a:r>
                <a:rPr lang="es-ES" sz="2000" dirty="0">
                  <a:solidFill>
                    <a:srgbClr val="0070C0"/>
                  </a:solidFill>
                </a:rPr>
                <a:t>⚠️</a:t>
              </a:r>
              <a:r>
                <a:rPr lang="es-ES" sz="2000" b="1" dirty="0">
                  <a:solidFill>
                    <a:srgbClr val="0070C0"/>
                  </a:solidFill>
                </a:rPr>
                <a:t>, edad </a:t>
              </a:r>
              <a:r>
                <a:rPr lang="es-ES" sz="2000" dirty="0">
                  <a:solidFill>
                    <a:srgbClr val="0070C0"/>
                  </a:solidFill>
                </a:rPr>
                <a:t>👤</a:t>
              </a:r>
              <a:r>
                <a:rPr lang="es-ES" sz="2000" b="1" dirty="0">
                  <a:solidFill>
                    <a:srgbClr val="0070C0"/>
                  </a:solidFill>
                </a:rPr>
                <a:t> y sexo </a:t>
              </a:r>
              <a:r>
                <a:rPr lang="es-ES" sz="2000" dirty="0">
                  <a:solidFill>
                    <a:srgbClr val="0070C0"/>
                  </a:solidFill>
                </a:rPr>
                <a:t>⚥</a:t>
              </a:r>
              <a:endParaRPr lang="es-ES" sz="2000" b="1" dirty="0">
                <a:solidFill>
                  <a:srgbClr val="0070C0"/>
                </a:solidFill>
              </a:endParaRPr>
            </a:p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Predominio masculino en accidentes leves y sin asistencia en edades activas.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E6E6499-BAC8-1BBE-2AED-E339492D1360}"/>
                </a:ext>
              </a:extLst>
            </p:cNvPr>
            <p:cNvSpPr txBox="1"/>
            <p:nvPr/>
          </p:nvSpPr>
          <p:spPr>
            <a:xfrm>
              <a:off x="604587" y="1994194"/>
              <a:ext cx="6093994" cy="447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Las mujeres mayores presentan mayor vulnerabilidad riesgo de gravedad ante un accidente.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B860D08-285F-CCC3-2CB3-8E9F313DB488}"/>
              </a:ext>
            </a:extLst>
          </p:cNvPr>
          <p:cNvGrpSpPr/>
          <p:nvPr/>
        </p:nvGrpSpPr>
        <p:grpSpPr>
          <a:xfrm>
            <a:off x="6463966" y="1819673"/>
            <a:ext cx="5400000" cy="2742787"/>
            <a:chOff x="604587" y="3383802"/>
            <a:chExt cx="6794834" cy="2742787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40E3843-E176-9201-1AAF-4CD0102F4304}"/>
                </a:ext>
              </a:extLst>
            </p:cNvPr>
            <p:cNvSpPr txBox="1"/>
            <p:nvPr/>
          </p:nvSpPr>
          <p:spPr>
            <a:xfrm>
              <a:off x="604587" y="3383802"/>
              <a:ext cx="67948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  <a:buNone/>
              </a:pPr>
              <a:r>
                <a:rPr lang="es-ES" sz="2000" b="1" dirty="0">
                  <a:solidFill>
                    <a:srgbClr val="0070C0"/>
                  </a:solidFill>
                </a:rPr>
                <a:t>Distrito</a:t>
              </a:r>
              <a:r>
                <a:rPr lang="es-ES" sz="2000" dirty="0">
                  <a:solidFill>
                    <a:srgbClr val="0070C0"/>
                  </a:solidFill>
                </a:rPr>
                <a:t>🏙️</a:t>
              </a:r>
              <a:r>
                <a:rPr lang="es-ES" sz="2000" b="1" dirty="0">
                  <a:solidFill>
                    <a:srgbClr val="0070C0"/>
                  </a:solidFill>
                </a:rPr>
                <a:t>, tipo de accidente </a:t>
              </a:r>
              <a:r>
                <a:rPr lang="es-ES" sz="2000" dirty="0">
                  <a:solidFill>
                    <a:srgbClr val="0070C0"/>
                  </a:solidFill>
                </a:rPr>
                <a:t>💥 </a:t>
              </a:r>
              <a:r>
                <a:rPr lang="es-ES" sz="2000" b="1" dirty="0">
                  <a:solidFill>
                    <a:srgbClr val="0070C0"/>
                  </a:solidFill>
                </a:rPr>
                <a:t>y grado de lesividad </a:t>
              </a:r>
              <a:r>
                <a:rPr lang="es-ES" sz="2000" dirty="0">
                  <a:solidFill>
                    <a:srgbClr val="0070C0"/>
                  </a:solidFill>
                </a:rPr>
                <a:t>⚠️</a:t>
              </a:r>
              <a:endParaRPr lang="es-ES" sz="2000" b="1" dirty="0">
                <a:solidFill>
                  <a:srgbClr val="0070C0"/>
                </a:solidFill>
              </a:endParaRPr>
            </a:p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Atropellos y colisiones frontales concentran los mayores niveles de lesividad.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C012AB1B-CFE1-BF9A-AD3B-491BF034E1B9}"/>
                </a:ext>
              </a:extLst>
            </p:cNvPr>
            <p:cNvSpPr txBox="1"/>
            <p:nvPr/>
          </p:nvSpPr>
          <p:spPr>
            <a:xfrm>
              <a:off x="604587" y="4826669"/>
              <a:ext cx="60939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sz="1600" dirty="0"/>
                <a:t>🔎 En distritos periféricos, las salidas de vía muestran mayor proporción de heridos graves.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76CB11B-E6B1-9E7E-60B9-539A35420514}"/>
                </a:ext>
              </a:extLst>
            </p:cNvPr>
            <p:cNvSpPr txBox="1"/>
            <p:nvPr/>
          </p:nvSpPr>
          <p:spPr>
            <a:xfrm>
              <a:off x="604587" y="5511036"/>
              <a:ext cx="6093993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La mayoría de las colisiones habituales (alcance, lateral) son mayoritariamente leves</a:t>
              </a: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966BA3F-F5E3-7B1C-6294-165721877279}"/>
              </a:ext>
            </a:extLst>
          </p:cNvPr>
          <p:cNvSpPr txBox="1"/>
          <p:nvPr/>
        </p:nvSpPr>
        <p:spPr>
          <a:xfrm>
            <a:off x="613773" y="1134201"/>
            <a:ext cx="478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Otros cruces (análisis multivariante)</a:t>
            </a:r>
          </a:p>
        </p:txBody>
      </p:sp>
      <p:pic>
        <p:nvPicPr>
          <p:cNvPr id="29" name="Imagen 28" descr="Texto&#10;&#10;El contenido generado por IA puede ser incorrecto.">
            <a:extLst>
              <a:ext uri="{FF2B5EF4-FFF2-40B4-BE49-F238E27FC236}">
                <a16:creationId xmlns:a16="http://schemas.microsoft.com/office/drawing/2014/main" id="{3AEBB195-A7E2-2863-8285-FDA549BA7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2FE03-8BCA-2512-2FC7-6ACFC4F5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E4788AE-C639-9FB1-17F2-FC3D0639CF38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1E0E9D0-942C-4694-F8D7-5B56B16019CE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077BAC3-191C-3DBA-57C4-69B32BA65CAA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Recomendaciones de prevención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054F49C-11AA-4612-6D37-CD5A3008FD02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5E452B3-B819-5301-4743-DF1DC8AB2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5704F9-0009-99C2-C1C5-902252DB90A9}"/>
              </a:ext>
            </a:extLst>
          </p:cNvPr>
          <p:cNvSpPr txBox="1"/>
          <p:nvPr/>
        </p:nvSpPr>
        <p:spPr>
          <a:xfrm>
            <a:off x="589709" y="1266549"/>
            <a:ext cx="102146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400" b="1" dirty="0">
                <a:solidFill>
                  <a:srgbClr val="002060"/>
                </a:solidFill>
              </a:rPr>
              <a:t>Recomendaciones clave: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Intervención territorial prioritaria en distritos con mayor densidad de accidentes y en puntos negros recurrentes.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Refuerzo de control y vigilancia en franjas de tarde, noche y madrugada, donde se concentran los accidentes más graves.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Protección de usuarios vulnerables, especialmente peatones y personas mayores, mediante mejoras en señalización y calmado de tráfico.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Prevención del alcohol al volante, intensificando controles nocturnos y campañas dirigidas a conductores jóvenes-adultos.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Actuación sobre tipos de accidente de alta gravedad, especialmente atropellos y colisiones frontales.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CA925DB2-EA7D-0677-2367-CC88703B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032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802</Words>
  <Application>Microsoft Office PowerPoint</Application>
  <PresentationFormat>Panorámica</PresentationFormat>
  <Paragraphs>125</Paragraphs>
  <Slides>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 Sanchez</dc:creator>
  <cp:lastModifiedBy>Adrian Quindimil Rengel</cp:lastModifiedBy>
  <cp:revision>19</cp:revision>
  <dcterms:created xsi:type="dcterms:W3CDTF">2026-01-07T18:53:47Z</dcterms:created>
  <dcterms:modified xsi:type="dcterms:W3CDTF">2026-01-09T11:16:37Z</dcterms:modified>
</cp:coreProperties>
</file>